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165" r:id="rId1"/>
  </p:sldMasterIdLst>
  <p:notesMasterIdLst>
    <p:notesMasterId r:id="rId36"/>
  </p:notesMasterIdLst>
  <p:handoutMasterIdLst>
    <p:handoutMasterId r:id="rId37"/>
  </p:handoutMasterIdLst>
  <p:sldIdLst>
    <p:sldId id="357" r:id="rId2"/>
    <p:sldId id="256" r:id="rId3"/>
    <p:sldId id="314" r:id="rId4"/>
    <p:sldId id="300" r:id="rId5"/>
    <p:sldId id="301" r:id="rId6"/>
    <p:sldId id="302" r:id="rId7"/>
    <p:sldId id="338" r:id="rId8"/>
    <p:sldId id="303" r:id="rId9"/>
    <p:sldId id="339" r:id="rId10"/>
    <p:sldId id="389" r:id="rId11"/>
    <p:sldId id="304" r:id="rId12"/>
    <p:sldId id="306" r:id="rId13"/>
    <p:sldId id="307" r:id="rId14"/>
    <p:sldId id="340" r:id="rId15"/>
    <p:sldId id="342" r:id="rId16"/>
    <p:sldId id="411" r:id="rId17"/>
    <p:sldId id="413" r:id="rId18"/>
    <p:sldId id="391" r:id="rId19"/>
    <p:sldId id="392" r:id="rId20"/>
    <p:sldId id="397" r:id="rId21"/>
    <p:sldId id="395" r:id="rId22"/>
    <p:sldId id="390" r:id="rId23"/>
    <p:sldId id="315" r:id="rId24"/>
    <p:sldId id="354" r:id="rId25"/>
    <p:sldId id="320" r:id="rId26"/>
    <p:sldId id="321" r:id="rId27"/>
    <p:sldId id="359" r:id="rId28"/>
    <p:sldId id="322" r:id="rId29"/>
    <p:sldId id="323" r:id="rId30"/>
    <p:sldId id="399" r:id="rId31"/>
    <p:sldId id="324" r:id="rId32"/>
    <p:sldId id="325" r:id="rId33"/>
    <p:sldId id="327" r:id="rId34"/>
    <p:sldId id="398" r:id="rId35"/>
  </p:sldIdLst>
  <p:sldSz cx="9144000" cy="6858000" type="screen4x3"/>
  <p:notesSz cx="7302500" cy="95885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53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9FFF"/>
    <a:srgbClr val="306631"/>
    <a:srgbClr val="8CF4EA"/>
    <a:srgbClr val="00B7A5"/>
    <a:srgbClr val="FAFD00"/>
    <a:srgbClr val="83FD65"/>
    <a:srgbClr val="C0FEF9"/>
    <a:srgbClr val="60C9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5" autoAdjust="0"/>
    <p:restoredTop sz="94688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1200"/>
        <p:guide pos="53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6669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1463" cy="4314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8852" tIns="50265" rIns="98852" bIns="502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3650" y="725488"/>
            <a:ext cx="4775200" cy="3581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23344649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6725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35038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01763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70075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ln/>
        </p:spPr>
      </p:sp>
      <p:sp>
        <p:nvSpPr>
          <p:cNvPr id="102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4554538"/>
            <a:ext cx="5842000" cy="4314825"/>
          </a:xfrm>
        </p:spPr>
        <p:txBody>
          <a:bodyPr/>
          <a:lstStyle/>
          <a:p>
            <a:r>
              <a:rPr lang="en-US"/>
              <a:t>Figure 1-6 in FM13.</a:t>
            </a:r>
          </a:p>
        </p:txBody>
      </p:sp>
    </p:spTree>
    <p:extLst>
      <p:ext uri="{BB962C8B-B14F-4D97-AF65-F5344CB8AC3E}">
        <p14:creationId xmlns:p14="http://schemas.microsoft.com/office/powerpoint/2010/main" val="420668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146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030147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030148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149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0150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30151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152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0153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54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55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01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301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30158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30159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30160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0E7B652-B8D1-4C19-88D5-35CC411BD7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C5561-B1CC-4FA6-AFF8-410E3E2BA8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84BA2-906E-4AF7-BD86-07604ADF85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029DC42-26CF-4FDD-96A3-C98BA3D1E3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8C77E-6624-43E3-8A4D-B9DEAF5DD6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7B4E5-B73A-4CC7-B2B5-0D3B47E624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83934-973D-45F0-A7F9-2D1F7B5FCC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EFE33-CB7E-4859-A37F-8529585250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9ADCF-055C-41C0-A7BD-BD39F1DFA5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13DAC-31A8-46BD-85E3-702C0B0D78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A2271-C010-436C-A001-F99263BBA3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882AF-F4E3-4AF2-804F-F7E3DE69E9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12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1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291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29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1D13C41-FACF-4E2A-9FBB-79ADD99B2AA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67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  <p:sldLayoutId id="2147484177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FF409D89-6FF1-4733-AB3B-B5946DC3710A}" type="slidenum">
              <a:rPr lang="en-US"/>
              <a:pPr/>
              <a:t>1</a:t>
            </a:fld>
            <a:endParaRPr lang="en-US"/>
          </a:p>
        </p:txBody>
      </p:sp>
      <p:sp>
        <p:nvSpPr>
          <p:cNvPr id="84378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1</a:t>
            </a:r>
            <a:br>
              <a:rPr lang="en-US" dirty="0"/>
            </a:br>
            <a:endParaRPr lang="en-US" dirty="0"/>
          </a:p>
        </p:txBody>
      </p:sp>
      <p:sp>
        <p:nvSpPr>
          <p:cNvPr id="84378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Overview </a:t>
            </a:r>
            <a:r>
              <a:rPr lang="en-US" dirty="0"/>
              <a:t>of Financial Management and the Financial Environment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3E168-70C2-434F-8762-CD5DF59F76FA}" type="slidenum">
              <a:rPr lang="en-US"/>
              <a:pPr/>
              <a:t>10</a:t>
            </a:fld>
            <a:endParaRPr lang="en-US"/>
          </a:p>
        </p:txBody>
      </p:sp>
      <p:sp>
        <p:nvSpPr>
          <p:cNvPr id="9635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Agency Problems and Corporate Governance</a:t>
            </a:r>
          </a:p>
        </p:txBody>
      </p:sp>
      <p:sp>
        <p:nvSpPr>
          <p:cNvPr id="9635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Agency problem: managers may act in their own interests and not on behalf of owners (stockholders)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Corporate governance  is the set of rules that control a company’s behavior towards its directors, managers, employees, shareholders, creditors, customers, competitors, and community.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Corporate governance can help control agency problems.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3B8EF-A826-4E46-8F23-45CAB2BD9ADB}" type="slidenum">
              <a:rPr lang="en-US"/>
              <a:pPr/>
              <a:t>11</a:t>
            </a:fld>
            <a:endParaRPr lang="en-US"/>
          </a:p>
        </p:txBody>
      </p:sp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should be management’s primary objective?</a:t>
            </a:r>
          </a:p>
        </p:txBody>
      </p:sp>
      <p:sp>
        <p:nvSpPr>
          <p:cNvPr id="90122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objective should be shareholder wealth maximization, which translates to maximizing the fundamental stock price.</a:t>
            </a:r>
          </a:p>
          <a:p>
            <a:pPr lvl="1"/>
            <a:r>
              <a:rPr lang="en-US" dirty="0"/>
              <a:t>Should firms behave ethically?  YES!</a:t>
            </a:r>
          </a:p>
          <a:p>
            <a:pPr lvl="1"/>
            <a:r>
              <a:rPr lang="en-US" dirty="0"/>
              <a:t>Do firms have any responsibilities to society at large? YES!  Shareholders are also members of society.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6CF7-9173-4A9D-9465-5D4A941013E5}" type="slidenum">
              <a:rPr lang="en-US"/>
              <a:pPr/>
              <a:t>12</a:t>
            </a:fld>
            <a:endParaRPr lang="en-US"/>
          </a:p>
        </p:txBody>
      </p:sp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Is maximizing stock price good? </a:t>
            </a:r>
            <a:r>
              <a:rPr lang="en-US" sz="3200"/>
              <a:t>(Continued)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Consumer welfare is higher in capitalist free market economies than in communist or socialist economies.</a:t>
            </a:r>
          </a:p>
          <a:p>
            <a:pPr>
              <a:lnSpc>
                <a:spcPct val="90000"/>
              </a:lnSpc>
            </a:pPr>
            <a:r>
              <a:rPr lang="en-US" i="1" dirty="0"/>
              <a:t>Fortune</a:t>
            </a:r>
            <a:r>
              <a:rPr lang="en-US" dirty="0"/>
              <a:t> lists the most admired firms.  In addition to high stock returns, these firms have: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high quality from customers’ view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employees who like working there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49DBA-9B88-41B7-8067-366E6806C408}" type="slidenum">
              <a:rPr lang="en-US"/>
              <a:pPr/>
              <a:t>13</a:t>
            </a:fld>
            <a:endParaRPr lang="en-US"/>
          </a:p>
        </p:txBody>
      </p:sp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three aspects of cash flows affect an investment’s value?</a:t>
            </a:r>
          </a:p>
        </p:txBody>
      </p:sp>
      <p:sp>
        <p:nvSpPr>
          <p:cNvPr id="93194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Amount of expected cash flows (bigger is better)</a:t>
            </a:r>
          </a:p>
          <a:p>
            <a:r>
              <a:rPr lang="en-US" dirty="0"/>
              <a:t>Timing of the cash flow stream (sooner is better)</a:t>
            </a:r>
          </a:p>
          <a:p>
            <a:r>
              <a:rPr lang="en-US" dirty="0"/>
              <a:t>Risk of the cash flows (less risk is better)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984B-C9F3-4923-A069-C3CE518120E2}" type="slidenum">
              <a:rPr lang="en-US"/>
              <a:pPr/>
              <a:t>14</a:t>
            </a:fld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Free Cash Flows (FCF)</a:t>
            </a:r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Free cash flows are the cash flows that are available (or free) for distribution to all investors (stockholders and creditors).</a:t>
            </a:r>
          </a:p>
          <a:p>
            <a:r>
              <a:rPr lang="en-US" dirty="0"/>
              <a:t>FCF = sales revenues - operating costs - operating taxes - required investments in operating capital. 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84E64-594E-44AB-9C56-040F93FB90CF}" type="slidenum">
              <a:rPr lang="en-US"/>
              <a:pPr/>
              <a:t>15</a:t>
            </a:fld>
            <a:endParaRPr lang="en-US"/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the weighted average cost of capital (WACC)?  </a:t>
            </a:r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WACC is the average rate of return required by all of the company’s investors.</a:t>
            </a:r>
          </a:p>
          <a:p>
            <a:r>
              <a:rPr lang="en-US" sz="2800" dirty="0"/>
              <a:t>WACC is affected by:</a:t>
            </a:r>
          </a:p>
          <a:p>
            <a:pPr lvl="1"/>
            <a:r>
              <a:rPr lang="en-US" sz="2400" dirty="0"/>
              <a:t>Capital structure (the firm’s relative use of debt and equity as sources of financing)</a:t>
            </a:r>
          </a:p>
          <a:p>
            <a:pPr lvl="1"/>
            <a:r>
              <a:rPr lang="en-US" sz="2400" dirty="0"/>
              <a:t>Interest rates</a:t>
            </a:r>
          </a:p>
          <a:p>
            <a:pPr lvl="1"/>
            <a:r>
              <a:rPr lang="en-US" sz="2400" dirty="0"/>
              <a:t>Risk of the firm</a:t>
            </a:r>
          </a:p>
          <a:p>
            <a:pPr lvl="1"/>
            <a:r>
              <a:rPr lang="en-US" sz="2400" dirty="0"/>
              <a:t>Investors’ overall attitude toward risk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3615-B50D-45EF-9D9B-131FB47E257E}" type="slidenum">
              <a:rPr lang="en-US"/>
              <a:pPr/>
              <a:t>16</a:t>
            </a:fld>
            <a:endParaRPr lang="en-US"/>
          </a:p>
        </p:txBody>
      </p:sp>
      <p:sp>
        <p:nvSpPr>
          <p:cNvPr id="101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determines a firm’s fundamental, or intrinsic, value?</a:t>
            </a:r>
          </a:p>
        </p:txBody>
      </p:sp>
      <p:sp>
        <p:nvSpPr>
          <p:cNvPr id="101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590800"/>
            <a:ext cx="7340600" cy="135255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Intrinsic value is the sum of all the future expected free cash flows when converted into today’s dollars: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</p:txBody>
      </p:sp>
      <p:grpSp>
        <p:nvGrpSpPr>
          <p:cNvPr id="1017860" name="Group 4"/>
          <p:cNvGrpSpPr>
            <a:grpSpLocks/>
          </p:cNvGrpSpPr>
          <p:nvPr/>
        </p:nvGrpSpPr>
        <p:grpSpPr bwMode="auto">
          <a:xfrm>
            <a:off x="609600" y="4270375"/>
            <a:ext cx="8329613" cy="984250"/>
            <a:chOff x="465" y="2690"/>
            <a:chExt cx="5247" cy="620"/>
          </a:xfrm>
        </p:grpSpPr>
        <p:sp>
          <p:nvSpPr>
            <p:cNvPr id="1017861" name="Text Box 5"/>
            <p:cNvSpPr txBox="1">
              <a:spLocks noChangeArrowheads="1"/>
            </p:cNvSpPr>
            <p:nvPr/>
          </p:nvSpPr>
          <p:spPr bwMode="auto">
            <a:xfrm>
              <a:off x="465" y="2832"/>
              <a:ext cx="3939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Value =                    +                     + … +</a:t>
              </a:r>
            </a:p>
          </p:txBody>
        </p:sp>
        <p:sp>
          <p:nvSpPr>
            <p:cNvPr id="1017862" name="Text Box 6"/>
            <p:cNvSpPr txBox="1">
              <a:spLocks noChangeArrowheads="1"/>
            </p:cNvSpPr>
            <p:nvPr/>
          </p:nvSpPr>
          <p:spPr bwMode="auto">
            <a:xfrm>
              <a:off x="1488" y="2690"/>
              <a:ext cx="672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FCF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1017863" name="Text Box 7"/>
            <p:cNvSpPr txBox="1">
              <a:spLocks noChangeArrowheads="1"/>
            </p:cNvSpPr>
            <p:nvPr/>
          </p:nvSpPr>
          <p:spPr bwMode="auto">
            <a:xfrm>
              <a:off x="2880" y="2690"/>
              <a:ext cx="672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FCF</a:t>
              </a:r>
              <a:r>
                <a:rPr lang="en-US" sz="2400" baseline="-25000"/>
                <a:t>2</a:t>
              </a:r>
            </a:p>
          </p:txBody>
        </p:sp>
        <p:sp>
          <p:nvSpPr>
            <p:cNvPr id="1017864" name="Text Box 8"/>
            <p:cNvSpPr txBox="1">
              <a:spLocks noChangeArrowheads="1"/>
            </p:cNvSpPr>
            <p:nvPr/>
          </p:nvSpPr>
          <p:spPr bwMode="auto">
            <a:xfrm>
              <a:off x="4656" y="2690"/>
              <a:ext cx="672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FCF</a:t>
              </a:r>
              <a:r>
                <a:rPr lang="en-US" sz="2400" baseline="-25000"/>
                <a:t>∞</a:t>
              </a:r>
            </a:p>
          </p:txBody>
        </p:sp>
        <p:sp>
          <p:nvSpPr>
            <p:cNvPr id="1017865" name="Text Box 9"/>
            <p:cNvSpPr txBox="1">
              <a:spLocks noChangeArrowheads="1"/>
            </p:cNvSpPr>
            <p:nvPr/>
          </p:nvSpPr>
          <p:spPr bwMode="auto">
            <a:xfrm>
              <a:off x="1200" y="3024"/>
              <a:ext cx="1296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(1 + WACC)</a:t>
              </a:r>
              <a:r>
                <a:rPr lang="en-US" sz="2400" baseline="30000"/>
                <a:t>1</a:t>
              </a:r>
            </a:p>
          </p:txBody>
        </p:sp>
        <p:sp>
          <p:nvSpPr>
            <p:cNvPr id="1017866" name="Text Box 10"/>
            <p:cNvSpPr txBox="1">
              <a:spLocks noChangeArrowheads="1"/>
            </p:cNvSpPr>
            <p:nvPr/>
          </p:nvSpPr>
          <p:spPr bwMode="auto">
            <a:xfrm>
              <a:off x="4368" y="3024"/>
              <a:ext cx="1344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(1 + WACC)</a:t>
              </a:r>
              <a:r>
                <a:rPr lang="en-US" sz="2400" baseline="30000"/>
                <a:t>∞</a:t>
              </a:r>
            </a:p>
          </p:txBody>
        </p:sp>
        <p:sp>
          <p:nvSpPr>
            <p:cNvPr id="1017867" name="Text Box 11"/>
            <p:cNvSpPr txBox="1">
              <a:spLocks noChangeArrowheads="1"/>
            </p:cNvSpPr>
            <p:nvPr/>
          </p:nvSpPr>
          <p:spPr bwMode="auto">
            <a:xfrm>
              <a:off x="2544" y="3024"/>
              <a:ext cx="1248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(1 + WACC)</a:t>
              </a:r>
              <a:r>
                <a:rPr lang="en-US" sz="2400" baseline="30000"/>
                <a:t>2</a:t>
              </a:r>
            </a:p>
          </p:txBody>
        </p:sp>
        <p:sp>
          <p:nvSpPr>
            <p:cNvPr id="1017868" name="Line 12"/>
            <p:cNvSpPr>
              <a:spLocks noChangeShapeType="1"/>
            </p:cNvSpPr>
            <p:nvPr/>
          </p:nvSpPr>
          <p:spPr bwMode="auto">
            <a:xfrm>
              <a:off x="1296" y="3024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1017869" name="Line 13"/>
            <p:cNvSpPr>
              <a:spLocks noChangeShapeType="1"/>
            </p:cNvSpPr>
            <p:nvPr/>
          </p:nvSpPr>
          <p:spPr bwMode="auto">
            <a:xfrm>
              <a:off x="2640" y="3024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1017870" name="Line 14"/>
            <p:cNvSpPr>
              <a:spLocks noChangeShapeType="1"/>
            </p:cNvSpPr>
            <p:nvPr/>
          </p:nvSpPr>
          <p:spPr bwMode="auto">
            <a:xfrm>
              <a:off x="4464" y="3024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endParaRPr lang="en-US"/>
            </a:p>
          </p:txBody>
        </p:sp>
      </p:grpSp>
      <p:sp>
        <p:nvSpPr>
          <p:cNvPr id="1017871" name="Text Box 15"/>
          <p:cNvSpPr txBox="1">
            <a:spLocks noChangeArrowheads="1"/>
          </p:cNvSpPr>
          <p:nvPr/>
        </p:nvSpPr>
        <p:spPr bwMode="auto">
          <a:xfrm>
            <a:off x="990600" y="5715000"/>
            <a:ext cx="65532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See “big picture” diagram on next slide.</a:t>
            </a:r>
          </a:p>
        </p:txBody>
      </p:sp>
      <p:sp>
        <p:nvSpPr>
          <p:cNvPr id="1017872" name="Text Box 16"/>
          <p:cNvSpPr txBox="1">
            <a:spLocks noChangeArrowheads="1"/>
          </p:cNvSpPr>
          <p:nvPr/>
        </p:nvSpPr>
        <p:spPr bwMode="auto">
          <a:xfrm>
            <a:off x="7924800" y="58674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(More . 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647F-5553-4278-AC24-A38E124EDC9D}" type="slidenum">
              <a:rPr lang="en-US"/>
              <a:pPr/>
              <a:t>17</a:t>
            </a:fld>
            <a:endParaRPr lang="en-US"/>
          </a:p>
        </p:txBody>
      </p:sp>
      <p:sp>
        <p:nvSpPr>
          <p:cNvPr id="102400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003" name="AutoShape 3"/>
          <p:cNvSpPr>
            <a:spLocks noChangeArrowheads="1"/>
          </p:cNvSpPr>
          <p:nvPr/>
        </p:nvSpPr>
        <p:spPr bwMode="auto">
          <a:xfrm>
            <a:off x="990600" y="3124200"/>
            <a:ext cx="6934200" cy="914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Arial" charset="0"/>
            </a:endParaRPr>
          </a:p>
        </p:txBody>
      </p:sp>
      <p:sp>
        <p:nvSpPr>
          <p:cNvPr id="1024004" name="Text Box 4"/>
          <p:cNvSpPr txBox="1">
            <a:spLocks noChangeArrowheads="1"/>
          </p:cNvSpPr>
          <p:nvPr/>
        </p:nvSpPr>
        <p:spPr bwMode="auto">
          <a:xfrm>
            <a:off x="990600" y="3349625"/>
            <a:ext cx="5305425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Value =                         +                         +     +</a:t>
            </a:r>
          </a:p>
        </p:txBody>
      </p:sp>
      <p:sp>
        <p:nvSpPr>
          <p:cNvPr id="1024005" name="Text Box 5"/>
          <p:cNvSpPr txBox="1">
            <a:spLocks noChangeArrowheads="1"/>
          </p:cNvSpPr>
          <p:nvPr/>
        </p:nvSpPr>
        <p:spPr bwMode="auto">
          <a:xfrm>
            <a:off x="2438400" y="3200400"/>
            <a:ext cx="10668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FCF</a:t>
            </a:r>
            <a:r>
              <a:rPr lang="en-US" b="1" baseline="-25000"/>
              <a:t>1</a:t>
            </a:r>
          </a:p>
        </p:txBody>
      </p:sp>
      <p:sp>
        <p:nvSpPr>
          <p:cNvPr id="1024006" name="Text Box 6"/>
          <p:cNvSpPr txBox="1">
            <a:spLocks noChangeArrowheads="1"/>
          </p:cNvSpPr>
          <p:nvPr/>
        </p:nvSpPr>
        <p:spPr bwMode="auto">
          <a:xfrm>
            <a:off x="4343400" y="3200400"/>
            <a:ext cx="10668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FCF</a:t>
            </a:r>
            <a:r>
              <a:rPr lang="en-US" b="1" baseline="-25000"/>
              <a:t>2</a:t>
            </a:r>
          </a:p>
        </p:txBody>
      </p:sp>
      <p:sp>
        <p:nvSpPr>
          <p:cNvPr id="1024007" name="Text Box 7"/>
          <p:cNvSpPr txBox="1">
            <a:spLocks noChangeArrowheads="1"/>
          </p:cNvSpPr>
          <p:nvPr/>
        </p:nvSpPr>
        <p:spPr bwMode="auto">
          <a:xfrm>
            <a:off x="6629400" y="3200400"/>
            <a:ext cx="10668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FCF</a:t>
            </a:r>
            <a:r>
              <a:rPr lang="en-US" b="1" baseline="-25000"/>
              <a:t>∞</a:t>
            </a:r>
          </a:p>
        </p:txBody>
      </p:sp>
      <p:sp>
        <p:nvSpPr>
          <p:cNvPr id="1024008" name="Text Box 8"/>
          <p:cNvSpPr txBox="1">
            <a:spLocks noChangeArrowheads="1"/>
          </p:cNvSpPr>
          <p:nvPr/>
        </p:nvSpPr>
        <p:spPr bwMode="auto">
          <a:xfrm>
            <a:off x="1981200" y="3522663"/>
            <a:ext cx="20574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(1 + WACC)</a:t>
            </a:r>
            <a:r>
              <a:rPr lang="en-US" b="1" baseline="30000"/>
              <a:t>1</a:t>
            </a:r>
          </a:p>
        </p:txBody>
      </p:sp>
      <p:sp>
        <p:nvSpPr>
          <p:cNvPr id="1024009" name="Text Box 9"/>
          <p:cNvSpPr txBox="1">
            <a:spLocks noChangeArrowheads="1"/>
          </p:cNvSpPr>
          <p:nvPr/>
        </p:nvSpPr>
        <p:spPr bwMode="auto">
          <a:xfrm>
            <a:off x="6172200" y="3522663"/>
            <a:ext cx="17526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(1 + WACC)</a:t>
            </a:r>
            <a:r>
              <a:rPr lang="en-US" b="1" baseline="30000"/>
              <a:t>∞</a:t>
            </a:r>
          </a:p>
        </p:txBody>
      </p:sp>
      <p:sp>
        <p:nvSpPr>
          <p:cNvPr id="1024010" name="Text Box 10"/>
          <p:cNvSpPr txBox="1">
            <a:spLocks noChangeArrowheads="1"/>
          </p:cNvSpPr>
          <p:nvPr/>
        </p:nvSpPr>
        <p:spPr bwMode="auto">
          <a:xfrm>
            <a:off x="3810000" y="3522663"/>
            <a:ext cx="19812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(1 + WACC)</a:t>
            </a:r>
            <a:r>
              <a:rPr lang="en-US" b="1" baseline="30000"/>
              <a:t>2</a:t>
            </a:r>
          </a:p>
        </p:txBody>
      </p:sp>
      <p:sp>
        <p:nvSpPr>
          <p:cNvPr id="1024011" name="Line 11"/>
          <p:cNvSpPr>
            <a:spLocks noChangeShapeType="1"/>
          </p:cNvSpPr>
          <p:nvPr/>
        </p:nvSpPr>
        <p:spPr bwMode="auto">
          <a:xfrm>
            <a:off x="21336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024012" name="Line 12"/>
          <p:cNvSpPr>
            <a:spLocks noChangeShapeType="1"/>
          </p:cNvSpPr>
          <p:nvPr/>
        </p:nvSpPr>
        <p:spPr bwMode="auto">
          <a:xfrm>
            <a:off x="39624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024013" name="Line 13"/>
          <p:cNvSpPr>
            <a:spLocks noChangeShapeType="1"/>
          </p:cNvSpPr>
          <p:nvPr/>
        </p:nvSpPr>
        <p:spPr bwMode="auto">
          <a:xfrm>
            <a:off x="63246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024014" name="AutoShape 14"/>
          <p:cNvSpPr>
            <a:spLocks noChangeArrowheads="1"/>
          </p:cNvSpPr>
          <p:nvPr/>
        </p:nvSpPr>
        <p:spPr bwMode="auto">
          <a:xfrm>
            <a:off x="3584575" y="2208213"/>
            <a:ext cx="1744663" cy="66198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b="1" dirty="0"/>
              <a:t>Free cash flow</a:t>
            </a:r>
          </a:p>
          <a:p>
            <a:pPr algn="ctr"/>
            <a:r>
              <a:rPr lang="en-US" sz="1600" b="1" dirty="0"/>
              <a:t>(FCF)</a:t>
            </a:r>
          </a:p>
        </p:txBody>
      </p:sp>
      <p:cxnSp>
        <p:nvCxnSpPr>
          <p:cNvPr id="1024015" name="AutoShape 15"/>
          <p:cNvCxnSpPr>
            <a:cxnSpLocks noChangeShapeType="1"/>
            <a:stCxn id="1024020" idx="0"/>
            <a:endCxn id="1024021" idx="2"/>
          </p:cNvCxnSpPr>
          <p:nvPr/>
        </p:nvCxnSpPr>
        <p:spPr bwMode="auto">
          <a:xfrm flipV="1">
            <a:off x="4457700" y="5291138"/>
            <a:ext cx="0" cy="1809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24016" name="AutoShape 16"/>
          <p:cNvSpPr>
            <a:spLocks noChangeArrowheads="1"/>
          </p:cNvSpPr>
          <p:nvPr/>
        </p:nvSpPr>
        <p:spPr bwMode="auto">
          <a:xfrm>
            <a:off x="627063" y="5408613"/>
            <a:ext cx="2095500" cy="392112"/>
          </a:xfrm>
          <a:prstGeom prst="roundRect">
            <a:avLst>
              <a:gd name="adj" fmla="val 16667"/>
            </a:avLst>
          </a:prstGeom>
          <a:solidFill>
            <a:srgbClr val="D49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Market interest rates</a:t>
            </a:r>
          </a:p>
        </p:txBody>
      </p:sp>
      <p:sp>
        <p:nvSpPr>
          <p:cNvPr id="1024017" name="AutoShape 17"/>
          <p:cNvSpPr>
            <a:spLocks noChangeArrowheads="1"/>
          </p:cNvSpPr>
          <p:nvPr/>
        </p:nvSpPr>
        <p:spPr bwMode="auto">
          <a:xfrm>
            <a:off x="5942013" y="5942013"/>
            <a:ext cx="1970087" cy="392112"/>
          </a:xfrm>
          <a:prstGeom prst="roundRect">
            <a:avLst>
              <a:gd name="adj" fmla="val 16667"/>
            </a:avLst>
          </a:prstGeom>
          <a:solidFill>
            <a:srgbClr val="D49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Firm’s business risk</a:t>
            </a:r>
          </a:p>
        </p:txBody>
      </p:sp>
      <p:sp>
        <p:nvSpPr>
          <p:cNvPr id="1024018" name="AutoShape 18"/>
          <p:cNvSpPr>
            <a:spLocks noChangeArrowheads="1"/>
          </p:cNvSpPr>
          <p:nvPr/>
        </p:nvSpPr>
        <p:spPr bwMode="auto">
          <a:xfrm>
            <a:off x="684213" y="5942013"/>
            <a:ext cx="2038350" cy="392112"/>
          </a:xfrm>
          <a:prstGeom prst="roundRect">
            <a:avLst>
              <a:gd name="adj" fmla="val 16667"/>
            </a:avLst>
          </a:prstGeom>
          <a:solidFill>
            <a:srgbClr val="D49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Market risk aversion</a:t>
            </a:r>
          </a:p>
        </p:txBody>
      </p:sp>
      <p:sp>
        <p:nvSpPr>
          <p:cNvPr id="1024019" name="AutoShape 19"/>
          <p:cNvSpPr>
            <a:spLocks noChangeArrowheads="1"/>
          </p:cNvSpPr>
          <p:nvPr/>
        </p:nvSpPr>
        <p:spPr bwMode="auto">
          <a:xfrm>
            <a:off x="5942013" y="5408613"/>
            <a:ext cx="2239962" cy="392112"/>
          </a:xfrm>
          <a:prstGeom prst="roundRect">
            <a:avLst>
              <a:gd name="adj" fmla="val 16667"/>
            </a:avLst>
          </a:prstGeom>
          <a:solidFill>
            <a:srgbClr val="D49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Firm’s debt/equity mix</a:t>
            </a:r>
          </a:p>
        </p:txBody>
      </p:sp>
      <p:sp>
        <p:nvSpPr>
          <p:cNvPr id="1024020" name="AutoShape 20"/>
          <p:cNvSpPr>
            <a:spLocks noChangeArrowheads="1"/>
          </p:cNvSpPr>
          <p:nvPr/>
        </p:nvSpPr>
        <p:spPr bwMode="auto">
          <a:xfrm>
            <a:off x="3695700" y="5486400"/>
            <a:ext cx="1522413" cy="798513"/>
          </a:xfrm>
          <a:prstGeom prst="roundRect">
            <a:avLst>
              <a:gd name="adj" fmla="val 16667"/>
            </a:avLst>
          </a:prstGeom>
          <a:solidFill>
            <a:srgbClr val="D49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Cost of debt</a:t>
            </a:r>
          </a:p>
          <a:p>
            <a:pPr>
              <a:spcBef>
                <a:spcPct val="50000"/>
              </a:spcBef>
            </a:pPr>
            <a:r>
              <a:rPr lang="en-US" sz="1600" dirty="0"/>
              <a:t>Cost of equity</a:t>
            </a:r>
          </a:p>
        </p:txBody>
      </p:sp>
      <p:sp>
        <p:nvSpPr>
          <p:cNvPr id="1024021" name="AutoShape 21"/>
          <p:cNvSpPr>
            <a:spLocks noChangeArrowheads="1"/>
          </p:cNvSpPr>
          <p:nvPr/>
        </p:nvSpPr>
        <p:spPr bwMode="auto">
          <a:xfrm>
            <a:off x="3378200" y="4343400"/>
            <a:ext cx="2157413" cy="933450"/>
          </a:xfrm>
          <a:prstGeom prst="roundRect">
            <a:avLst>
              <a:gd name="adj" fmla="val 16667"/>
            </a:avLst>
          </a:prstGeom>
          <a:solidFill>
            <a:srgbClr val="D49FFF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b="1" dirty="0"/>
              <a:t>Weighted average</a:t>
            </a:r>
          </a:p>
          <a:p>
            <a:pPr algn="ctr"/>
            <a:r>
              <a:rPr lang="en-US" sz="1600" b="1" dirty="0"/>
              <a:t>cost of capital</a:t>
            </a:r>
          </a:p>
          <a:p>
            <a:pPr algn="ctr"/>
            <a:r>
              <a:rPr lang="en-US" sz="1600" b="1" dirty="0"/>
              <a:t>(WACC)</a:t>
            </a:r>
          </a:p>
        </p:txBody>
      </p:sp>
      <p:cxnSp>
        <p:nvCxnSpPr>
          <p:cNvPr id="1024022" name="AutoShape 22"/>
          <p:cNvCxnSpPr>
            <a:cxnSpLocks noChangeShapeType="1"/>
            <a:stCxn id="1024019" idx="1"/>
            <a:endCxn id="1024020" idx="3"/>
          </p:cNvCxnSpPr>
          <p:nvPr/>
        </p:nvCxnSpPr>
        <p:spPr bwMode="auto">
          <a:xfrm flipH="1">
            <a:off x="5232400" y="5605463"/>
            <a:ext cx="695325" cy="2809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24023" name="AutoShape 23"/>
          <p:cNvCxnSpPr>
            <a:cxnSpLocks noChangeShapeType="1"/>
            <a:stCxn id="1024017" idx="1"/>
            <a:endCxn id="1024020" idx="3"/>
          </p:cNvCxnSpPr>
          <p:nvPr/>
        </p:nvCxnSpPr>
        <p:spPr bwMode="auto">
          <a:xfrm flipH="1" flipV="1">
            <a:off x="5232400" y="5886450"/>
            <a:ext cx="695325" cy="2524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24024" name="AutoShape 24"/>
          <p:cNvCxnSpPr>
            <a:cxnSpLocks noChangeShapeType="1"/>
            <a:stCxn id="1024016" idx="3"/>
            <a:endCxn id="1024020" idx="1"/>
          </p:cNvCxnSpPr>
          <p:nvPr/>
        </p:nvCxnSpPr>
        <p:spPr bwMode="auto">
          <a:xfrm>
            <a:off x="2736850" y="5605463"/>
            <a:ext cx="944563" cy="2809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24025" name="AutoShape 25"/>
          <p:cNvCxnSpPr>
            <a:cxnSpLocks noChangeShapeType="1"/>
            <a:stCxn id="1024018" idx="3"/>
            <a:endCxn id="1024020" idx="1"/>
          </p:cNvCxnSpPr>
          <p:nvPr/>
        </p:nvCxnSpPr>
        <p:spPr bwMode="auto">
          <a:xfrm flipV="1">
            <a:off x="2736850" y="5886450"/>
            <a:ext cx="944563" cy="2524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24026" name="AutoShape 26"/>
          <p:cNvCxnSpPr>
            <a:cxnSpLocks noChangeShapeType="1"/>
            <a:stCxn id="1024019" idx="0"/>
            <a:endCxn id="1024021" idx="3"/>
          </p:cNvCxnSpPr>
          <p:nvPr/>
        </p:nvCxnSpPr>
        <p:spPr bwMode="auto">
          <a:xfrm rot="5400000" flipH="1">
            <a:off x="6014244" y="4345781"/>
            <a:ext cx="584200" cy="1512888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24027" name="AutoShape 27"/>
          <p:cNvSpPr>
            <a:spLocks noChangeArrowheads="1"/>
          </p:cNvSpPr>
          <p:nvPr/>
        </p:nvSpPr>
        <p:spPr bwMode="auto">
          <a:xfrm>
            <a:off x="531813" y="684213"/>
            <a:ext cx="1574800" cy="39211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Sales revenues</a:t>
            </a:r>
          </a:p>
        </p:txBody>
      </p:sp>
      <p:sp>
        <p:nvSpPr>
          <p:cNvPr id="1024028" name="AutoShape 28"/>
          <p:cNvSpPr>
            <a:spLocks noChangeArrowheads="1"/>
          </p:cNvSpPr>
          <p:nvPr/>
        </p:nvSpPr>
        <p:spPr bwMode="auto">
          <a:xfrm>
            <a:off x="1979613" y="1141413"/>
            <a:ext cx="2570162" cy="39211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Operating costs and taxes</a:t>
            </a:r>
          </a:p>
        </p:txBody>
      </p:sp>
      <p:sp>
        <p:nvSpPr>
          <p:cNvPr id="1024029" name="AutoShape 29"/>
          <p:cNvSpPr>
            <a:spLocks noChangeArrowheads="1"/>
          </p:cNvSpPr>
          <p:nvPr/>
        </p:nvSpPr>
        <p:spPr bwMode="auto">
          <a:xfrm>
            <a:off x="4067175" y="1606550"/>
            <a:ext cx="3951288" cy="392113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Required investments in operating capital</a:t>
            </a:r>
          </a:p>
        </p:txBody>
      </p:sp>
      <p:sp>
        <p:nvSpPr>
          <p:cNvPr id="1024030" name="Text Box 30"/>
          <p:cNvSpPr txBox="1">
            <a:spLocks noChangeArrowheads="1"/>
          </p:cNvSpPr>
          <p:nvPr/>
        </p:nvSpPr>
        <p:spPr bwMode="auto">
          <a:xfrm>
            <a:off x="1676400" y="1160463"/>
            <a:ext cx="350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cs typeface="Tahoma" pitchFamily="34" charset="0"/>
              </a:rPr>
              <a:t>−</a:t>
            </a:r>
          </a:p>
        </p:txBody>
      </p:sp>
      <p:sp>
        <p:nvSpPr>
          <p:cNvPr id="1024031" name="Text Box 31"/>
          <p:cNvSpPr txBox="1">
            <a:spLocks noChangeArrowheads="1"/>
          </p:cNvSpPr>
          <p:nvPr/>
        </p:nvSpPr>
        <p:spPr bwMode="auto">
          <a:xfrm>
            <a:off x="3763963" y="1608138"/>
            <a:ext cx="350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cs typeface="Tahoma" pitchFamily="34" charset="0"/>
              </a:rPr>
              <a:t>−</a:t>
            </a:r>
          </a:p>
        </p:txBody>
      </p:sp>
      <p:sp>
        <p:nvSpPr>
          <p:cNvPr id="1024032" name="Text Box 32"/>
          <p:cNvSpPr txBox="1">
            <a:spLocks noChangeArrowheads="1"/>
          </p:cNvSpPr>
          <p:nvPr/>
        </p:nvSpPr>
        <p:spPr bwMode="auto">
          <a:xfrm>
            <a:off x="5334000" y="2362200"/>
            <a:ext cx="350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cs typeface="Tahoma" pitchFamily="34" charset="0"/>
              </a:rPr>
              <a:t>=</a:t>
            </a:r>
          </a:p>
        </p:txBody>
      </p:sp>
      <p:cxnSp>
        <p:nvCxnSpPr>
          <p:cNvPr id="1024033" name="AutoShape 33"/>
          <p:cNvCxnSpPr>
            <a:cxnSpLocks noChangeShapeType="1"/>
            <a:stCxn id="1024021" idx="0"/>
            <a:endCxn id="1024003" idx="2"/>
          </p:cNvCxnSpPr>
          <p:nvPr/>
        </p:nvCxnSpPr>
        <p:spPr bwMode="auto">
          <a:xfrm flipV="1">
            <a:off x="4457700" y="4052888"/>
            <a:ext cx="0" cy="2762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24034" name="AutoShape 34"/>
          <p:cNvCxnSpPr>
            <a:cxnSpLocks noChangeShapeType="1"/>
            <a:stCxn id="1024014" idx="2"/>
            <a:endCxn id="1024003" idx="0"/>
          </p:cNvCxnSpPr>
          <p:nvPr/>
        </p:nvCxnSpPr>
        <p:spPr bwMode="auto">
          <a:xfrm rot="5400000">
            <a:off x="4344987" y="2997201"/>
            <a:ext cx="2254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24035" name="Text Box 35"/>
          <p:cNvSpPr txBox="1">
            <a:spLocks noChangeArrowheads="1"/>
          </p:cNvSpPr>
          <p:nvPr/>
        </p:nvSpPr>
        <p:spPr bwMode="auto">
          <a:xfrm>
            <a:off x="990600" y="2286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tx2"/>
                </a:solidFill>
              </a:rPr>
              <a:t>Determinants </a:t>
            </a:r>
            <a:r>
              <a:rPr lang="en-US" sz="2400" b="1" dirty="0">
                <a:solidFill>
                  <a:schemeClr val="tx2"/>
                </a:solidFill>
              </a:rPr>
              <a:t>of Intrinsic Value: The Big Picture</a:t>
            </a:r>
          </a:p>
        </p:txBody>
      </p:sp>
      <p:cxnSp>
        <p:nvCxnSpPr>
          <p:cNvPr id="1024036" name="AutoShape 36"/>
          <p:cNvCxnSpPr>
            <a:cxnSpLocks noChangeShapeType="1"/>
            <a:stCxn id="1024027" idx="2"/>
            <a:endCxn id="1024030" idx="1"/>
          </p:cNvCxnSpPr>
          <p:nvPr/>
        </p:nvCxnSpPr>
        <p:spPr bwMode="auto">
          <a:xfrm rot="16200000" flipH="1">
            <a:off x="1378744" y="1031082"/>
            <a:ext cx="238125" cy="357187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24037" name="AutoShape 37"/>
          <p:cNvCxnSpPr>
            <a:cxnSpLocks noChangeShapeType="1"/>
            <a:stCxn id="1024028" idx="2"/>
            <a:endCxn id="1024031" idx="1"/>
          </p:cNvCxnSpPr>
          <p:nvPr/>
        </p:nvCxnSpPr>
        <p:spPr bwMode="auto">
          <a:xfrm rot="16200000" flipH="1">
            <a:off x="3400426" y="1412875"/>
            <a:ext cx="228600" cy="498475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24038" name="AutoShape 38"/>
          <p:cNvCxnSpPr>
            <a:cxnSpLocks noChangeShapeType="1"/>
            <a:stCxn id="1024029" idx="2"/>
            <a:endCxn id="1024032" idx="3"/>
          </p:cNvCxnSpPr>
          <p:nvPr/>
        </p:nvCxnSpPr>
        <p:spPr bwMode="auto">
          <a:xfrm rot="5400000">
            <a:off x="5605463" y="2092325"/>
            <a:ext cx="517525" cy="358775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24039" name="Text Box 39"/>
          <p:cNvSpPr txBox="1">
            <a:spLocks noChangeArrowheads="1"/>
          </p:cNvSpPr>
          <p:nvPr/>
        </p:nvSpPr>
        <p:spPr bwMode="auto">
          <a:xfrm>
            <a:off x="5638800" y="3294063"/>
            <a:ext cx="4572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...</a:t>
            </a:r>
            <a:endParaRPr lang="en-US" b="1" baseline="-25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33F0-CCFE-40DD-9BFA-A69859668130}" type="slidenum">
              <a:rPr lang="en-US"/>
              <a:pPr/>
              <a:t>18</a:t>
            </a:fld>
            <a:endParaRPr lang="en-US"/>
          </a:p>
        </p:txBody>
      </p:sp>
      <p:sp>
        <p:nvSpPr>
          <p:cNvPr id="9768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8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Who are the providers (savers) and users (borrowers) of capital?</a:t>
            </a:r>
          </a:p>
        </p:txBody>
      </p:sp>
      <p:sp>
        <p:nvSpPr>
          <p:cNvPr id="976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Households: Net savers</a:t>
            </a:r>
          </a:p>
          <a:p>
            <a:pPr>
              <a:lnSpc>
                <a:spcPct val="90000"/>
              </a:lnSpc>
            </a:pPr>
            <a:r>
              <a:rPr lang="en-US" dirty="0"/>
              <a:t>Non-financial corporations: Net users (borrowers)</a:t>
            </a:r>
          </a:p>
          <a:p>
            <a:pPr>
              <a:lnSpc>
                <a:spcPct val="90000"/>
              </a:lnSpc>
            </a:pPr>
            <a:r>
              <a:rPr lang="en-US" dirty="0"/>
              <a:t>Governments: U.S. governments are net borrowers, some foreign governments are net savers</a:t>
            </a:r>
          </a:p>
          <a:p>
            <a:pPr>
              <a:lnSpc>
                <a:spcPct val="90000"/>
              </a:lnSpc>
            </a:pPr>
            <a:r>
              <a:rPr lang="en-US" dirty="0"/>
              <a:t>Financial corporations: Slightly net borrowers, but almost breakeven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42466-D721-4E91-A5C2-C02CE196653D}" type="slidenum">
              <a:rPr lang="en-US"/>
              <a:pPr/>
              <a:t>19</a:t>
            </a:fld>
            <a:endParaRPr lang="en-US"/>
          </a:p>
        </p:txBody>
      </p:sp>
      <p:sp>
        <p:nvSpPr>
          <p:cNvPr id="9779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Transfer of Capital from Savers to Borrowers</a:t>
            </a:r>
          </a:p>
        </p:txBody>
      </p:sp>
      <p:sp>
        <p:nvSpPr>
          <p:cNvPr id="9779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Direct transfer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Example: A corporation issues commercial paper to an insurance company.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Through an investment banking house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 Example: In an IPO, seasoned equity offering, or debt placement, company sells security to investment banking house, which then sells security to investor.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Through a financial intermediary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Example: An individual deposits money in bank and gets certificate of deposit, bank makes commercial loan to a company (bank gets note from company).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7E411-49D6-4155-B37A-B8E41F6B54AC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 in Chapter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Forms of business organization</a:t>
            </a:r>
          </a:p>
          <a:p>
            <a:pPr>
              <a:lnSpc>
                <a:spcPct val="90000"/>
              </a:lnSpc>
            </a:pPr>
            <a:r>
              <a:rPr lang="en-US" dirty="0"/>
              <a:t>Objective of the firm: Maximize wealth</a:t>
            </a:r>
          </a:p>
          <a:p>
            <a:pPr>
              <a:lnSpc>
                <a:spcPct val="90000"/>
              </a:lnSpc>
            </a:pPr>
            <a:r>
              <a:rPr lang="en-US" dirty="0"/>
              <a:t>Determinants of fundamental value</a:t>
            </a:r>
          </a:p>
          <a:p>
            <a:pPr>
              <a:lnSpc>
                <a:spcPct val="90000"/>
              </a:lnSpc>
            </a:pPr>
            <a:r>
              <a:rPr lang="en-US" dirty="0"/>
              <a:t>Financial securities, </a:t>
            </a:r>
            <a:r>
              <a:rPr lang="en-US" dirty="0" smtClean="0"/>
              <a:t>markets, </a:t>
            </a:r>
            <a:r>
              <a:rPr lang="en-US" dirty="0"/>
              <a:t>and institutions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8A7F-969E-4FF8-A50B-8A1BB33ADFDA}" type="slidenum">
              <a:rPr lang="en-US"/>
              <a:pPr/>
              <a:t>20</a:t>
            </a:fld>
            <a:endParaRPr lang="en-US"/>
          </a:p>
        </p:txBody>
      </p:sp>
      <p:sp>
        <p:nvSpPr>
          <p:cNvPr id="9861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611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61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Money</a:t>
            </a:r>
          </a:p>
        </p:txBody>
      </p:sp>
      <p:sp>
        <p:nvSpPr>
          <p:cNvPr id="9861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do we call the price, or cost, of debt capital?</a:t>
            </a:r>
          </a:p>
          <a:p>
            <a:pPr lvl="1"/>
            <a:r>
              <a:rPr lang="en-US"/>
              <a:t>The interest rate</a:t>
            </a:r>
          </a:p>
          <a:p>
            <a:r>
              <a:rPr lang="en-US"/>
              <a:t>What do we call the price, or cost, of equity capital?</a:t>
            </a:r>
          </a:p>
          <a:p>
            <a:pPr lvl="1"/>
            <a:r>
              <a:rPr lang="en-US"/>
              <a:t>Cost of equity = Required return = dividend yield + capital gain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F87E-98F5-4F7C-B14E-68BD47487018}" type="slidenum">
              <a:rPr lang="en-US"/>
              <a:pPr/>
              <a:t>21</a:t>
            </a:fld>
            <a:endParaRPr lang="en-US"/>
          </a:p>
        </p:txBody>
      </p:sp>
      <p:sp>
        <p:nvSpPr>
          <p:cNvPr id="9840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40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What two factors lead to exchange</a:t>
            </a:r>
            <a:br>
              <a:rPr lang="en-US" sz="3600"/>
            </a:br>
            <a:r>
              <a:rPr lang="en-US" sz="3600"/>
              <a:t>rate fluctuations?</a:t>
            </a:r>
          </a:p>
        </p:txBody>
      </p:sp>
      <p:sp>
        <p:nvSpPr>
          <p:cNvPr id="9840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Changes in relative inflation will lead to changes in exchange rates.</a:t>
            </a:r>
          </a:p>
          <a:p>
            <a:r>
              <a:rPr lang="en-US" dirty="0"/>
              <a:t>An increase in country risk will also cause that country’s currency to fall.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22C6-1D8F-4ABF-8D42-419288810EC4}" type="slidenum">
              <a:rPr lang="en-US"/>
              <a:pPr/>
              <a:t>22</a:t>
            </a:fld>
            <a:endParaRPr lang="en-US"/>
          </a:p>
        </p:txBody>
      </p:sp>
      <p:sp>
        <p:nvSpPr>
          <p:cNvPr id="96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Financial Securities</a:t>
            </a:r>
          </a:p>
        </p:txBody>
      </p:sp>
      <p:graphicFrame>
        <p:nvGraphicFramePr>
          <p:cNvPr id="967739" name="Group 5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415871"/>
              </p:ext>
            </p:extLst>
          </p:nvPr>
        </p:nvGraphicFramePr>
        <p:xfrm>
          <a:off x="1182688" y="2017713"/>
          <a:ext cx="7046912" cy="3352800"/>
        </p:xfrm>
        <a:graphic>
          <a:graphicData uri="http://schemas.openxmlformats.org/drawingml/2006/table">
            <a:tbl>
              <a:tblPr/>
              <a:tblGrid>
                <a:gridCol w="1179512"/>
                <a:gridCol w="2209800"/>
                <a:gridCol w="1981200"/>
                <a:gridCol w="16764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488" marR="90488" marT="44450" marB="4445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Debt</a:t>
                      </a: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Equity</a:t>
                      </a: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Derivatives</a:t>
                      </a: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Money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Market</a:t>
                      </a:r>
                    </a:p>
                  </a:txBody>
                  <a:tcPr marL="90488" marR="90488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U.S. T-Bills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Eurodollars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U.S. Fed Funds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Futures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Forward contract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Capital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Market</a:t>
                      </a:r>
                    </a:p>
                  </a:txBody>
                  <a:tcPr marL="90488" marR="90488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T-Bonds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Agency bonds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Municipals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Corporate bonds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2713" marR="0" lvl="0" indent="-112713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Common           stock</a:t>
                      </a:r>
                    </a:p>
                    <a:p>
                      <a:pPr marL="112713" marR="0" lvl="0" indent="-112713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Preferred stock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LEAPS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Swaps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DD14-D048-4C24-A18E-042E48CFF342}" type="slidenum">
              <a:rPr lang="en-US"/>
              <a:pPr/>
              <a:t>23</a:t>
            </a:fld>
            <a:endParaRPr lang="en-US"/>
          </a:p>
        </p:txBody>
      </p:sp>
      <p:sp>
        <p:nvSpPr>
          <p:cNvPr id="101530" name="Rectangle 1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Rates of Return</a:t>
            </a:r>
          </a:p>
        </p:txBody>
      </p:sp>
      <p:graphicFrame>
        <p:nvGraphicFramePr>
          <p:cNvPr id="101536" name="Group 160"/>
          <p:cNvGraphicFramePr>
            <a:graphicFrameLocks noGrp="1"/>
          </p:cNvGraphicFramePr>
          <p:nvPr>
            <p:ph type="tbl" idx="1"/>
          </p:nvPr>
        </p:nvGraphicFramePr>
        <p:xfrm>
          <a:off x="1182688" y="2017713"/>
          <a:ext cx="7772400" cy="4096705"/>
        </p:xfrm>
        <a:graphic>
          <a:graphicData uri="http://schemas.openxmlformats.org/drawingml/2006/table">
            <a:tbl>
              <a:tblPr/>
              <a:tblGrid>
                <a:gridCol w="4316412"/>
                <a:gridCol w="3455988"/>
              </a:tblGrid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Instrument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Rate </a:t>
                      </a:r>
                      <a:r>
                        <a:rPr kumimoji="0" lang="en-US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(January 2009)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U.S. T-bills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0.41%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Banker’s acceptances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5.28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Commercial paper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0.28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Negotiable CDs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1.58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Eurodollar deposits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2.60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Commercial loans: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Tied to prime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3.25 +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or LIBOR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2.02 +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7924800" y="58674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(More . 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959C-E82A-4153-9CBB-55C2436AE60E}" type="slidenum">
              <a:rPr lang="en-US"/>
              <a:pPr/>
              <a:t>24</a:t>
            </a:fld>
            <a:endParaRPr lang="en-US"/>
          </a:p>
        </p:txBody>
      </p:sp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Rates (Continued)</a:t>
            </a:r>
          </a:p>
        </p:txBody>
      </p:sp>
      <p:graphicFrame>
        <p:nvGraphicFramePr>
          <p:cNvPr id="587779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98536371"/>
              </p:ext>
            </p:extLst>
          </p:nvPr>
        </p:nvGraphicFramePr>
        <p:xfrm>
          <a:off x="1182688" y="2017713"/>
          <a:ext cx="7772400" cy="4133660"/>
        </p:xfrm>
        <a:graphic>
          <a:graphicData uri="http://schemas.openxmlformats.org/drawingml/2006/table">
            <a:tbl>
              <a:tblPr/>
              <a:tblGrid>
                <a:gridCol w="5057775"/>
                <a:gridCol w="2714625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Instrument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Rate </a:t>
                      </a: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(January 2009)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U.S. T-notes and T-bonds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3.04%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Mortgages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5.02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Municipal bonds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4.39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Corporate (AAA) bonds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5.03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Preferred stocks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6% to 9%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Common stocks (expected)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Government Treasury bills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9% to 15%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1.2%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29FB-38C9-4C2A-A88C-196112108C1A}" type="slidenum">
              <a:rPr lang="en-US"/>
              <a:pPr/>
              <a:t>25</a:t>
            </a:fld>
            <a:endParaRPr lang="en-US"/>
          </a:p>
        </p:txBody>
      </p:sp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some financial institutions?</a:t>
            </a:r>
          </a:p>
        </p:txBody>
      </p:sp>
      <p:sp>
        <p:nvSpPr>
          <p:cNvPr id="106504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Commercial banks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Investment banks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Savings &amp; Loans, mutual savings banks, and credit unions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Life insurance companies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Mutual funds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Exchanged Traded Funds (ETFs)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Pension funds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Hedge funds and private equity funds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FBC9-D6CD-4B90-889F-133891F16B57}" type="slidenum">
              <a:rPr lang="en-US"/>
              <a:pPr/>
              <a:t>26</a:t>
            </a:fld>
            <a:endParaRPr lang="en-US"/>
          </a:p>
        </p:txBody>
      </p:sp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some types of markets?</a:t>
            </a:r>
          </a:p>
        </p:txBody>
      </p:sp>
      <p:sp>
        <p:nvSpPr>
          <p:cNvPr id="10752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market is a method of exchanging one asset (usually cash) for another asset.</a:t>
            </a:r>
          </a:p>
          <a:p>
            <a:r>
              <a:rPr lang="en-US" dirty="0"/>
              <a:t>Physical assets vs. financial assets</a:t>
            </a:r>
          </a:p>
          <a:p>
            <a:r>
              <a:rPr lang="en-US" dirty="0"/>
              <a:t>Spot versus future markets</a:t>
            </a:r>
          </a:p>
          <a:p>
            <a:r>
              <a:rPr lang="en-US" dirty="0"/>
              <a:t>Money versus capital markets</a:t>
            </a:r>
          </a:p>
          <a:p>
            <a:r>
              <a:rPr lang="en-US" dirty="0"/>
              <a:t>Primary versus secondary markets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F31B-38FA-4700-BAE2-B75C51E17414}" type="slidenum">
              <a:rPr lang="en-US"/>
              <a:pPr/>
              <a:t>27</a:t>
            </a:fld>
            <a:endParaRPr lang="en-US"/>
          </a:p>
        </p:txBody>
      </p:sp>
      <p:sp>
        <p:nvSpPr>
          <p:cNvPr id="8755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Primary vs. Secondary Security Sales</a:t>
            </a:r>
          </a:p>
        </p:txBody>
      </p:sp>
      <p:sp>
        <p:nvSpPr>
          <p:cNvPr id="8755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Primary</a:t>
            </a:r>
          </a:p>
          <a:p>
            <a:pPr lvl="1"/>
            <a:r>
              <a:rPr lang="en-US" dirty="0"/>
              <a:t>New issue (IPO or seasoned)</a:t>
            </a:r>
          </a:p>
          <a:p>
            <a:pPr lvl="1"/>
            <a:r>
              <a:rPr lang="en-US" dirty="0"/>
              <a:t>Key factor: issuer receives the proceeds from the sale.</a:t>
            </a:r>
          </a:p>
          <a:p>
            <a:r>
              <a:rPr lang="en-US" dirty="0"/>
              <a:t>Secondary</a:t>
            </a:r>
          </a:p>
          <a:p>
            <a:pPr lvl="1"/>
            <a:r>
              <a:rPr lang="en-US" dirty="0"/>
              <a:t>Existing owner sells to another party.</a:t>
            </a:r>
          </a:p>
          <a:p>
            <a:pPr lvl="1"/>
            <a:r>
              <a:rPr lang="en-US" dirty="0"/>
              <a:t>Issuing firm doesn’t receive proceeds and is not directly involved.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3923-E0CA-4DE2-9979-158412881EFD}" type="slidenum">
              <a:rPr lang="en-US"/>
              <a:pPr/>
              <a:t>28</a:t>
            </a:fld>
            <a:endParaRPr lang="en-US"/>
          </a:p>
        </p:txBody>
      </p:sp>
      <p:sp>
        <p:nvSpPr>
          <p:cNvPr id="108546" name="Rectangle 2050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Rectangle 2051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51" name="Rectangle 20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are secondary markets organized?</a:t>
            </a:r>
          </a:p>
        </p:txBody>
      </p:sp>
      <p:sp>
        <p:nvSpPr>
          <p:cNvPr id="108552" name="Rectangle 205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By “location”</a:t>
            </a:r>
          </a:p>
          <a:p>
            <a:pPr lvl="1"/>
            <a:r>
              <a:rPr lang="en-US" sz="2400" dirty="0"/>
              <a:t>Physical location exchanges</a:t>
            </a:r>
          </a:p>
          <a:p>
            <a:pPr lvl="1"/>
            <a:r>
              <a:rPr lang="en-US" sz="2400" dirty="0"/>
              <a:t>Computer/telephone networks</a:t>
            </a:r>
          </a:p>
          <a:p>
            <a:r>
              <a:rPr lang="en-US" sz="2800" dirty="0"/>
              <a:t>By the way that orders from buyers and sellers are matched</a:t>
            </a:r>
          </a:p>
          <a:p>
            <a:pPr lvl="1"/>
            <a:r>
              <a:rPr lang="en-US" sz="2400" dirty="0"/>
              <a:t>Open outcry auction</a:t>
            </a:r>
          </a:p>
          <a:p>
            <a:pPr lvl="1"/>
            <a:r>
              <a:rPr lang="en-US" sz="2400" dirty="0"/>
              <a:t>Dealers (i.e., market makers)</a:t>
            </a:r>
          </a:p>
          <a:p>
            <a:pPr lvl="1"/>
            <a:r>
              <a:rPr lang="en-US" sz="2400" dirty="0"/>
              <a:t>Electronic communications networks (ECNs)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2029-A84D-4BB3-965E-9766CBBE2A22}" type="slidenum">
              <a:rPr lang="en-US"/>
              <a:pPr/>
              <a:t>29</a:t>
            </a:fld>
            <a:endParaRPr lang="en-US"/>
          </a:p>
        </p:txBody>
      </p:sp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7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Physical Location vs. Computer/telephone Networks</a:t>
            </a:r>
          </a:p>
        </p:txBody>
      </p:sp>
      <p:sp>
        <p:nvSpPr>
          <p:cNvPr id="109578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Physical location exchanges: e.g., NYSE, AMEX, CBOT, Tokyo Stock Exchange</a:t>
            </a:r>
          </a:p>
          <a:p>
            <a:r>
              <a:rPr lang="en-US" dirty="0"/>
              <a:t>Computer/telephone: e.g., </a:t>
            </a:r>
            <a:r>
              <a:rPr lang="en-US" dirty="0" err="1"/>
              <a:t>Nasdaq</a:t>
            </a:r>
            <a:r>
              <a:rPr lang="en-US" dirty="0"/>
              <a:t>, government bond markets, foreign exchange markets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6E0D-8046-46F2-91C7-C51A384FE5E3}" type="slidenum">
              <a:rPr lang="en-US"/>
              <a:pPr/>
              <a:t>3</a:t>
            </a:fld>
            <a:endParaRPr lang="en-US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corporate finance important to all managers?</a:t>
            </a:r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Corporate finance provides the skills managers need to:</a:t>
            </a:r>
          </a:p>
          <a:p>
            <a:pPr lvl="1"/>
            <a:r>
              <a:rPr lang="en-US" dirty="0"/>
              <a:t>Identify and select the corporate strategies and individual projects that add value to their firm.</a:t>
            </a:r>
          </a:p>
          <a:p>
            <a:pPr lvl="1"/>
            <a:r>
              <a:rPr lang="en-US" dirty="0"/>
              <a:t>Forecast the funding requirements of their company, and devise strategies for acquiring those funds.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F7DA-8893-48D5-BE85-09778F7EB23E}" type="slidenum">
              <a:rPr lang="en-US"/>
              <a:pPr/>
              <a:t>30</a:t>
            </a:fld>
            <a:endParaRPr lang="en-US"/>
          </a:p>
        </p:txBody>
      </p:sp>
      <p:sp>
        <p:nvSpPr>
          <p:cNvPr id="99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Orders</a:t>
            </a:r>
          </a:p>
        </p:txBody>
      </p:sp>
      <p:sp>
        <p:nvSpPr>
          <p:cNvPr id="99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Instructions on how a transaction is to be completed</a:t>
            </a:r>
          </a:p>
          <a:p>
            <a:pPr lvl="1"/>
            <a:r>
              <a:rPr lang="en-US" dirty="0"/>
              <a:t>Market Order– Transact as quickly as possible at current price</a:t>
            </a:r>
          </a:p>
          <a:p>
            <a:pPr lvl="1"/>
            <a:r>
              <a:rPr lang="en-US" dirty="0"/>
              <a:t>Limit Order– Transact only if specific situation occurs.  For example, buy if price drops to $50 or below during the next two hours.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FEAA-2488-49ED-9490-484278BF68A2}" type="slidenum">
              <a:rPr lang="en-US"/>
              <a:pPr/>
              <a:t>31</a:t>
            </a:fld>
            <a:endParaRPr lang="en-US"/>
          </a:p>
        </p:txBody>
      </p:sp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60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Auction Markets</a:t>
            </a:r>
          </a:p>
        </p:txBody>
      </p:sp>
      <p:sp>
        <p:nvSpPr>
          <p:cNvPr id="110603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Participants have a seat on the exchange, meet face-to-face, and place orders for themselves or for their clients; e.g., CBOT.</a:t>
            </a:r>
          </a:p>
          <a:p>
            <a:r>
              <a:rPr lang="en-US" sz="2800" dirty="0"/>
              <a:t>NYSE and AMEX are the two largest auction markets for </a:t>
            </a:r>
            <a:r>
              <a:rPr lang="en-US" sz="2800" dirty="0" smtClean="0"/>
              <a:t>trading U.S. stocks</a:t>
            </a:r>
            <a:r>
              <a:rPr lang="en-US" sz="2800" dirty="0"/>
              <a:t>. </a:t>
            </a:r>
          </a:p>
          <a:p>
            <a:r>
              <a:rPr lang="en-US" sz="2800" dirty="0"/>
              <a:t>NYSE is a modified auction, with a “specialist.”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6A0-1961-4C28-B3BB-8DC458362C75}" type="slidenum">
              <a:rPr lang="en-US"/>
              <a:pPr/>
              <a:t>32</a:t>
            </a:fld>
            <a:endParaRPr lang="en-US"/>
          </a:p>
        </p:txBody>
      </p:sp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2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Dealer Markets</a:t>
            </a:r>
          </a:p>
        </p:txBody>
      </p:sp>
      <p:sp>
        <p:nvSpPr>
          <p:cNvPr id="111625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“Dealers” keep an inventory of the stock (or other financial asset) and place bid and ask “advertisements,” which are prices at which they are willing to buy and sell.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Often many dealers for each stock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Computerized quotation system keeps track of bid and ask prices, but does not automatically match buyers and sellers.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Examples: </a:t>
            </a:r>
            <a:r>
              <a:rPr lang="en-US" sz="2800" dirty="0" err="1"/>
              <a:t>Nasdaq</a:t>
            </a:r>
            <a:r>
              <a:rPr lang="en-US" sz="2800" dirty="0"/>
              <a:t> National Market, </a:t>
            </a:r>
            <a:r>
              <a:rPr lang="en-US" sz="2800" dirty="0" err="1"/>
              <a:t>Nasdaq</a:t>
            </a:r>
            <a:r>
              <a:rPr lang="en-US" sz="2800" dirty="0"/>
              <a:t> </a:t>
            </a:r>
            <a:r>
              <a:rPr lang="en-US" sz="2800" dirty="0" err="1"/>
              <a:t>SmallCap</a:t>
            </a:r>
            <a:r>
              <a:rPr lang="en-US" sz="2800" dirty="0"/>
              <a:t> Market, London SEAQ, German </a:t>
            </a:r>
            <a:r>
              <a:rPr lang="en-US" sz="2800" dirty="0" err="1"/>
              <a:t>Neuer</a:t>
            </a:r>
            <a:r>
              <a:rPr lang="en-US" sz="2800" dirty="0"/>
              <a:t> </a:t>
            </a:r>
            <a:r>
              <a:rPr lang="en-US" sz="2800" dirty="0" err="1"/>
              <a:t>Markt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54B0-01DD-41F6-9765-91947C412984}" type="slidenum">
              <a:rPr lang="en-US"/>
              <a:pPr/>
              <a:t>33</a:t>
            </a:fld>
            <a:endParaRPr lang="en-US"/>
          </a:p>
        </p:txBody>
      </p:sp>
      <p:sp>
        <p:nvSpPr>
          <p:cNvPr id="1136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67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Electronic Communications Networks (ECNs)</a:t>
            </a:r>
          </a:p>
        </p:txBody>
      </p:sp>
      <p:sp>
        <p:nvSpPr>
          <p:cNvPr id="11367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ECNs: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Computerized system matches orders from buyers and sellers and automatically executes transaction.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Low cost to transact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Examples: Instinet (US, stocks, owned by </a:t>
            </a:r>
            <a:r>
              <a:rPr lang="en-US" dirty="0" err="1"/>
              <a:t>Nasdaq</a:t>
            </a:r>
            <a:r>
              <a:rPr lang="en-US" dirty="0"/>
              <a:t>); Archipelago (US, stocks, owned by NYSE); </a:t>
            </a:r>
            <a:r>
              <a:rPr lang="en-US" dirty="0" err="1"/>
              <a:t>Eurex</a:t>
            </a:r>
            <a:r>
              <a:rPr lang="en-US" dirty="0"/>
              <a:t> (Swiss-German, futures contracts); SETS (London, stocks).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DBC9-BD31-4DE9-9B57-7F68B0D228DD}" type="slidenum">
              <a:rPr lang="en-US"/>
              <a:pPr/>
              <a:t>34</a:t>
            </a:fld>
            <a:endParaRPr lang="en-US"/>
          </a:p>
        </p:txBody>
      </p:sp>
      <p:sp>
        <p:nvSpPr>
          <p:cNvPr id="9902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021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02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 the Counter (OTC) Markets</a:t>
            </a:r>
          </a:p>
        </p:txBody>
      </p:sp>
      <p:sp>
        <p:nvSpPr>
          <p:cNvPr id="9902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In the old days, securities were kept in a safe behind the counter, and passed “over the counter” when they were sold.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Now the OTC market is the equivalent of a computer bulletin board (e.g., </a:t>
            </a:r>
            <a:r>
              <a:rPr lang="en-US" sz="2800" dirty="0" err="1"/>
              <a:t>Nasdaq</a:t>
            </a:r>
            <a:r>
              <a:rPr lang="en-US" sz="2800" dirty="0"/>
              <a:t> Pink Sheets), which allows potential buyers and sellers to post an offer.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No dealers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Very poor liquidity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52E7-F197-4AA9-8E3B-2FA575E3EC43}" type="slidenum">
              <a:rPr lang="en-US"/>
              <a:pPr/>
              <a:t>4</a:t>
            </a:fld>
            <a:endParaRPr lang="en-US"/>
          </a:p>
        </p:txBody>
      </p:sp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7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Business Organization from Start-up to a Major Corporation</a:t>
            </a:r>
          </a:p>
        </p:txBody>
      </p:sp>
      <p:sp>
        <p:nvSpPr>
          <p:cNvPr id="86028" name="Rectangle 1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Sole proprietorship</a:t>
            </a:r>
          </a:p>
          <a:p>
            <a:r>
              <a:rPr lang="en-US"/>
              <a:t>Partnership</a:t>
            </a:r>
          </a:p>
          <a:p>
            <a:r>
              <a:rPr lang="en-US"/>
              <a:t>Corporation</a:t>
            </a:r>
          </a:p>
        </p:txBody>
      </p:sp>
      <p:sp>
        <p:nvSpPr>
          <p:cNvPr id="86029" name="Text Box 13"/>
          <p:cNvSpPr txBox="1">
            <a:spLocks noChangeArrowheads="1"/>
          </p:cNvSpPr>
          <p:nvPr/>
        </p:nvSpPr>
        <p:spPr bwMode="auto">
          <a:xfrm>
            <a:off x="7620000" y="58674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(More . 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18232-297C-45EA-AB0C-AC3C309FE593}" type="slidenum">
              <a:rPr lang="en-US"/>
              <a:pPr/>
              <a:t>5</a:t>
            </a:fld>
            <a:endParaRPr lang="en-US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Starting as a Proprietorship</a:t>
            </a:r>
          </a:p>
        </p:txBody>
      </p:sp>
      <p:sp>
        <p:nvSpPr>
          <p:cNvPr id="87050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Advantages:</a:t>
            </a:r>
          </a:p>
          <a:p>
            <a:pPr lvl="1">
              <a:lnSpc>
                <a:spcPct val="90000"/>
              </a:lnSpc>
            </a:pPr>
            <a:r>
              <a:rPr lang="en-US"/>
              <a:t>Ease of formation</a:t>
            </a:r>
          </a:p>
          <a:p>
            <a:pPr lvl="1">
              <a:lnSpc>
                <a:spcPct val="90000"/>
              </a:lnSpc>
            </a:pPr>
            <a:r>
              <a:rPr lang="en-US"/>
              <a:t>Subject to few regulations</a:t>
            </a:r>
          </a:p>
          <a:p>
            <a:pPr lvl="1">
              <a:lnSpc>
                <a:spcPct val="90000"/>
              </a:lnSpc>
            </a:pPr>
            <a:r>
              <a:rPr lang="en-US"/>
              <a:t>No corporate income taxes</a:t>
            </a:r>
          </a:p>
          <a:p>
            <a:pPr>
              <a:lnSpc>
                <a:spcPct val="90000"/>
              </a:lnSpc>
            </a:pPr>
            <a:r>
              <a:rPr lang="en-US"/>
              <a:t>Disadvantages:</a:t>
            </a:r>
          </a:p>
          <a:p>
            <a:pPr lvl="1">
              <a:lnSpc>
                <a:spcPct val="90000"/>
              </a:lnSpc>
            </a:pPr>
            <a:r>
              <a:rPr lang="en-US"/>
              <a:t>Limited life</a:t>
            </a:r>
          </a:p>
          <a:p>
            <a:pPr lvl="1">
              <a:lnSpc>
                <a:spcPct val="90000"/>
              </a:lnSpc>
            </a:pPr>
            <a:r>
              <a:rPr lang="en-US"/>
              <a:t>Unlimited liability</a:t>
            </a:r>
          </a:p>
          <a:p>
            <a:pPr lvl="1">
              <a:lnSpc>
                <a:spcPct val="90000"/>
              </a:lnSpc>
            </a:pPr>
            <a:r>
              <a:rPr lang="en-US"/>
              <a:t>Difficult to raise capital to support growth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7A18-B7D8-439E-9664-637F27716056}" type="slidenum">
              <a:rPr lang="en-US"/>
              <a:pPr/>
              <a:t>6</a:t>
            </a:fld>
            <a:endParaRPr lang="en-US"/>
          </a:p>
        </p:txBody>
      </p:sp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Starting as or Growing into a Partnership</a:t>
            </a:r>
          </a:p>
        </p:txBody>
      </p:sp>
      <p:sp>
        <p:nvSpPr>
          <p:cNvPr id="88074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partnership has roughly the same advantages and disadvantages as a sole proprietorship.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5ECEA-80E6-4B61-8976-9B485598BF1F}" type="slidenum">
              <a:rPr lang="en-US"/>
              <a:pPr/>
              <a:t>7</a:t>
            </a:fld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Becoming a Corporation</a:t>
            </a:r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corporation is a legal entity separate from its owners and managers.</a:t>
            </a:r>
          </a:p>
          <a:p>
            <a:r>
              <a:rPr lang="en-US"/>
              <a:t>File papers of incorporation with state.</a:t>
            </a:r>
          </a:p>
          <a:p>
            <a:pPr lvl="1"/>
            <a:r>
              <a:rPr lang="en-US"/>
              <a:t>Charter</a:t>
            </a:r>
          </a:p>
          <a:p>
            <a:pPr lvl="1"/>
            <a:r>
              <a:rPr lang="en-US"/>
              <a:t>Bylaws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94-31B5-44E9-A0F5-F7B0537AE476}" type="slidenum">
              <a:rPr lang="en-US"/>
              <a:pPr/>
              <a:t>8</a:t>
            </a:fld>
            <a:endParaRPr lang="en-US"/>
          </a:p>
        </p:txBody>
      </p:sp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Advantages and Disadvantages of a Corporation</a:t>
            </a:r>
          </a:p>
        </p:txBody>
      </p:sp>
      <p:sp>
        <p:nvSpPr>
          <p:cNvPr id="89098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Advantages: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Unlimited life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Easy transfer of ownership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Limited liability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Ease of raising capital</a:t>
            </a:r>
          </a:p>
          <a:p>
            <a:pPr>
              <a:lnSpc>
                <a:spcPct val="90000"/>
              </a:lnSpc>
            </a:pPr>
            <a:r>
              <a:rPr lang="en-US" dirty="0"/>
              <a:t>Disadvantages: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Double taxation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Cost of set-up and report filing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41A28-9568-489B-8601-A56D5004B9B3}" type="slidenum">
              <a:rPr lang="en-US"/>
              <a:pPr/>
              <a:t>9</a:t>
            </a:fld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Becoming a Public Corporation and Growing Afterwards</a:t>
            </a:r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Initial Public Offering (IPO) of Stock</a:t>
            </a:r>
          </a:p>
          <a:p>
            <a:pPr lvl="1"/>
            <a:r>
              <a:rPr lang="en-US" dirty="0"/>
              <a:t>Raises cash</a:t>
            </a:r>
          </a:p>
          <a:p>
            <a:pPr lvl="1"/>
            <a:r>
              <a:rPr lang="en-US" dirty="0"/>
              <a:t>Allows founders and pre-IPO investors to “harvest” some of their wealth</a:t>
            </a:r>
          </a:p>
          <a:p>
            <a:r>
              <a:rPr lang="en-US" dirty="0"/>
              <a:t>Subsequent issues of debt and equity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149</TotalTime>
  <Pages>24</Pages>
  <Words>1614</Words>
  <Application>Microsoft Office PowerPoint</Application>
  <PresentationFormat>On-screen Show (4:3)</PresentationFormat>
  <Paragraphs>280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Tahoma</vt:lpstr>
      <vt:lpstr>Times New Roman</vt:lpstr>
      <vt:lpstr>Wingdings</vt:lpstr>
      <vt:lpstr>Blends</vt:lpstr>
      <vt:lpstr>CHAPTER 1 </vt:lpstr>
      <vt:lpstr>Topics in Chapter</vt:lpstr>
      <vt:lpstr>Why is corporate finance important to all managers?</vt:lpstr>
      <vt:lpstr>Business Organization from Start-up to a Major Corporation</vt:lpstr>
      <vt:lpstr>Starting as a Proprietorship</vt:lpstr>
      <vt:lpstr>Starting as or Growing into a Partnership</vt:lpstr>
      <vt:lpstr>Becoming a Corporation</vt:lpstr>
      <vt:lpstr>Advantages and Disadvantages of a Corporation</vt:lpstr>
      <vt:lpstr>Becoming a Public Corporation and Growing Afterwards</vt:lpstr>
      <vt:lpstr>Agency Problems and Corporate Governance</vt:lpstr>
      <vt:lpstr>What should be management’s primary objective?</vt:lpstr>
      <vt:lpstr>Is maximizing stock price good? (Continued)</vt:lpstr>
      <vt:lpstr>What three aspects of cash flows affect an investment’s value?</vt:lpstr>
      <vt:lpstr>Free Cash Flows (FCF)</vt:lpstr>
      <vt:lpstr>What is the weighted average cost of capital (WACC)?  </vt:lpstr>
      <vt:lpstr>What determines a firm’s fundamental, or intrinsic, value?</vt:lpstr>
      <vt:lpstr>PowerPoint Presentation</vt:lpstr>
      <vt:lpstr>Who are the providers (savers) and users (borrowers) of capital?</vt:lpstr>
      <vt:lpstr>Transfer of Capital from Savers to Borrowers</vt:lpstr>
      <vt:lpstr>Cost of Money</vt:lpstr>
      <vt:lpstr>What two factors lead to exchange rate fluctuations?</vt:lpstr>
      <vt:lpstr>Financial Securities</vt:lpstr>
      <vt:lpstr>Typical Rates of Return</vt:lpstr>
      <vt:lpstr>Typical Rates (Continued)</vt:lpstr>
      <vt:lpstr>What are some financial institutions?</vt:lpstr>
      <vt:lpstr>What are some types of markets?</vt:lpstr>
      <vt:lpstr>Primary vs. Secondary Security Sales</vt:lpstr>
      <vt:lpstr>How are secondary markets organized?</vt:lpstr>
      <vt:lpstr>Physical Location vs. Computer/telephone Networks</vt:lpstr>
      <vt:lpstr>Types of Orders</vt:lpstr>
      <vt:lpstr>Auction Markets</vt:lpstr>
      <vt:lpstr>Dealer Markets</vt:lpstr>
      <vt:lpstr>Electronic Communications Networks (ECNs)</vt:lpstr>
      <vt:lpstr>Over the Counter (OTC) Markets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Fin and Fin Mkts</dc:title>
  <dc:subject>Powerpoint show</dc:subject>
  <dc:creator>Mike Ehrhardt</dc:creator>
  <cp:lastModifiedBy>Beer</cp:lastModifiedBy>
  <cp:revision>130</cp:revision>
  <cp:lastPrinted>1998-05-18T20:21:10Z</cp:lastPrinted>
  <dcterms:created xsi:type="dcterms:W3CDTF">1997-09-17T11:48:54Z</dcterms:created>
  <dcterms:modified xsi:type="dcterms:W3CDTF">2014-12-25T03:49:08Z</dcterms:modified>
</cp:coreProperties>
</file>